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259" r:id="rId1"/>
    <p:sldMasterId id="2147484262" r:id="rId2"/>
  </p:sldMasterIdLst>
  <p:notesMasterIdLst>
    <p:notesMasterId r:id="rId10"/>
  </p:notesMasterIdLst>
  <p:handoutMasterIdLst>
    <p:handoutMasterId r:id="rId11"/>
  </p:handoutMasterIdLst>
  <p:sldIdLst>
    <p:sldId id="1973" r:id="rId3"/>
    <p:sldId id="1963" r:id="rId4"/>
    <p:sldId id="1967" r:id="rId5"/>
    <p:sldId id="1968" r:id="rId6"/>
    <p:sldId id="1970" r:id="rId7"/>
    <p:sldId id="1971" r:id="rId8"/>
    <p:sldId id="1969" r:id="rId9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杉浦 美奈" initials="杉浦 美奈" lastIdx="19" clrIdx="0"/>
  <p:cmAuthor id="1" name="加賀田" initials="ㅤ" lastIdx="6" clrIdx="1">
    <p:extLst>
      <p:ext uri="{19B8F6BF-5375-455C-9EA6-DF929625EA0E}">
        <p15:presenceInfo xmlns:p15="http://schemas.microsoft.com/office/powerpoint/2012/main" userId="加賀田" providerId="None"/>
      </p:ext>
    </p:extLst>
  </p:cmAuthor>
  <p:cmAuthor id="2" name="加賀田茂史" initials="加賀田茂史" lastIdx="1" clrIdx="2">
    <p:extLst>
      <p:ext uri="{19B8F6BF-5375-455C-9EA6-DF929625EA0E}">
        <p15:presenceInfo xmlns:p15="http://schemas.microsoft.com/office/powerpoint/2012/main" userId="加賀田茂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FBFBF"/>
    <a:srgbClr val="E8F4F8"/>
    <a:srgbClr val="FDBFEA"/>
    <a:srgbClr val="FFFBE1"/>
    <a:srgbClr val="FB7133"/>
    <a:srgbClr val="F96FDB"/>
    <a:srgbClr val="FEE2F5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3784" autoAdjust="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7E4E2-CFA0-46C6-BB55-E0C88AFE24F0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DB46-3EB4-47E0-8378-A1C350B4A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6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6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94583-9EF6-4612-9CD6-64065BAACB5B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156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57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7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7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5FD41-BF19-4E23-9EC3-86ED6F22D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8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36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739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11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6C3C26-1E7E-4137-BBAC-0663374B9032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34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164" y="6237741"/>
            <a:ext cx="231189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2DCB-46B2-4DE2-8548-5F487F004C1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2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385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-1"/>
            <a:ext cx="9906000" cy="61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" y="65741"/>
            <a:ext cx="84044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8888095" y="215445"/>
            <a:ext cx="982960" cy="25699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様式７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770513" y="0"/>
            <a:ext cx="1257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令和４年度＜先導型＞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45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78908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57816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436724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915631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58706" indent="-358706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988" indent="-299317" algn="l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7270" indent="-238742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5940" indent="-238742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610" indent="-238742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33993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112901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91809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4070717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-1"/>
            <a:ext cx="9906000" cy="61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770513" y="0"/>
            <a:ext cx="12573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令和４年度＜先導型＞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0" y="83233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完成報告書の作成に関するご案内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30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78908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57816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436724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915631" algn="l" rtl="0" fontAlgn="base">
        <a:spcBef>
          <a:spcPct val="0"/>
        </a:spcBef>
        <a:spcAft>
          <a:spcPct val="0"/>
        </a:spcAft>
        <a:defRPr kumimoji="1" sz="29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58706" indent="-358706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988" indent="-299317" algn="l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7270" indent="-238742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5940" indent="-238742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610" indent="-238742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33993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112901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91809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4070717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28600" y="977900"/>
            <a:ext cx="9385300" cy="5524500"/>
          </a:xfrm>
          <a:prstGeom prst="roundRect">
            <a:avLst/>
          </a:prstGeom>
          <a:solidFill>
            <a:srgbClr val="E8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完成報告書の作成要領について、以下のとおりご案内させていただきます。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完成報告書の提出時、このスライドは削除してください。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・本様式は、提案時の仕組みに変更点があるかを把握することを目的に、ご提出をお願いするも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のです。　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・本様式は、提案書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６と全く同じ内容となっております。提案時にご提出いただいた資料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（提案書様式６）をベースとして、提案時から変更した点について、変更したこと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が分かる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うに、赤色で修正してください。なお、変更箇所以外については赤色で記載しないでください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（提案時に既に赤色で記載している箇所について、変更点がない場合は色を変更してくだい）。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・変更点については、変更した理由をスライドの欄外に記載してください。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（作成要領イメージ）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次スライド以降の例も参考にしてください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・提案時に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提出した提案書様式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６の赤色で記載している箇所を確認し、該当箇所の色を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原則的には変更箇所以外は黒色にしてください。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・提案時から変更した部分について、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赤色で修正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。変更理由をスライドの欄外に記載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7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" y="46691"/>
            <a:ext cx="8753472" cy="476250"/>
          </a:xfrm>
        </p:spPr>
        <p:txBody>
          <a:bodyPr/>
          <a:lstStyle/>
          <a:p>
            <a:r>
              <a:rPr kumimoji="1" lang="ja-JP" altLang="en-US" sz="18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kumimoji="1" lang="ja-JP" altLang="en-US" sz="18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  <a:r>
              <a:rPr kumimoji="1"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16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ja-JP" altLang="en-US" sz="16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kumimoji="1" lang="ja-JP" altLang="en-US" sz="16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843" y="778276"/>
            <a:ext cx="9760313" cy="25603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課題認識と事業目的</a:t>
            </a: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＞</a:t>
            </a:r>
            <a:endParaRPr kumimoji="1" lang="en-US" altLang="ja-JP" sz="1400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（提案書様式６の記載内容をコピー）○○○○○○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</a:t>
            </a:r>
            <a:endParaRPr kumimoji="1"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＜開発する仕組みの概要＞</a:t>
            </a: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提案書様式６の記載内容をコピー）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2043" y="640967"/>
            <a:ext cx="1143000" cy="264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取組概要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368" y="3593950"/>
            <a:ext cx="9760313" cy="3060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0143" y="3469947"/>
            <a:ext cx="1404182" cy="2719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仕組みの全体像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3666224-6A0C-4B8F-946E-0357DA0396C1}"/>
              </a:ext>
            </a:extLst>
          </p:cNvPr>
          <p:cNvGrpSpPr/>
          <p:nvPr/>
        </p:nvGrpSpPr>
        <p:grpSpPr bwMode="gray">
          <a:xfrm>
            <a:off x="466376" y="5557268"/>
            <a:ext cx="2393231" cy="930068"/>
            <a:chOff x="4015865" y="4876574"/>
            <a:chExt cx="1890637" cy="1260001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2A1C6991-309E-4B18-A351-EAEE09986055}"/>
                </a:ext>
              </a:extLst>
            </p:cNvPr>
            <p:cNvSpPr/>
            <p:nvPr/>
          </p:nvSpPr>
          <p:spPr bwMode="gray">
            <a:xfrm>
              <a:off x="4015865" y="4876575"/>
              <a:ext cx="1890637" cy="12600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 defTabSz="976313" fontAlgn="base">
                <a:defRPr/>
              </a:pPr>
              <a:endParaRPr kumimoji="1" lang="en-US" altLang="ja-JP" sz="900" dirty="0">
                <a:solidFill>
                  <a:schemeClr val="bg1">
                    <a:lumMod val="75000"/>
                  </a:schemeClr>
                </a:solidFill>
                <a:latin typeface="+mn-ea"/>
              </a:endParaRPr>
            </a:p>
            <a:p>
              <a:pPr algn="ctr" defTabSz="976313" fontAlgn="base">
                <a:defRPr/>
              </a:pPr>
              <a:endParaRPr kumimoji="1" lang="en-US" altLang="ja-JP" sz="900" dirty="0" smtClean="0">
                <a:solidFill>
                  <a:schemeClr val="bg1">
                    <a:lumMod val="75000"/>
                  </a:schemeClr>
                </a:solidFill>
                <a:latin typeface="+mn-ea"/>
                <a:ea typeface="Meiryo UI" panose="020B0604030504040204" pitchFamily="50" charset="-128"/>
              </a:endParaRPr>
            </a:p>
            <a:p>
              <a:pPr algn="ctr" defTabSz="976313" fontAlgn="base">
                <a:defRPr/>
              </a:pPr>
              <a:endParaRPr kumimoji="1" lang="en-US" altLang="ja-JP" sz="900" dirty="0">
                <a:solidFill>
                  <a:schemeClr val="bg1">
                    <a:lumMod val="75000"/>
                  </a:schemeClr>
                </a:solidFill>
                <a:latin typeface="+mn-ea"/>
                <a:ea typeface="Meiryo UI" panose="020B0604030504040204" pitchFamily="50" charset="-128"/>
              </a:endParaRPr>
            </a:p>
            <a:p>
              <a:pPr algn="ctr" defTabSz="976313" fontAlgn="base">
                <a:defRPr/>
              </a:pPr>
              <a:r>
                <a:rPr kumimoji="1" lang="ja-JP" altLang="en-US" sz="900" dirty="0" smtClean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</a:t>
              </a:r>
              <a:r>
                <a:rPr kumimoji="1" lang="ja-JP" altLang="en-US" sz="9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や実施する業務等を記載</a:t>
              </a:r>
            </a:p>
            <a:p>
              <a:pPr marL="0" marR="0" lvl="0" indent="0" algn="ctr" defTabSz="976313" rtl="0" eaLnBrk="1" fontAlgn="base" latinLnBrk="0" hangingPunct="1">
                <a:buClrTx/>
                <a:buSzTx/>
                <a:buFontTx/>
                <a:buNone/>
                <a:tabLst/>
                <a:defRPr/>
              </a:pPr>
              <a:endPara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398B7584-A351-4F86-9791-D66F0CBD7A41}"/>
                </a:ext>
              </a:extLst>
            </p:cNvPr>
            <p:cNvSpPr/>
            <p:nvPr/>
          </p:nvSpPr>
          <p:spPr bwMode="gray">
            <a:xfrm>
              <a:off x="4015865" y="4876574"/>
              <a:ext cx="1890637" cy="43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marL="0" marR="0" lvl="0" indent="0" algn="ctr" defTabSz="976313" rtl="0" eaLnBrk="1" fontAlgn="base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Ｅ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329074" y="5611919"/>
            <a:ext cx="2144214" cy="769831"/>
            <a:chOff x="6294479" y="2158866"/>
            <a:chExt cx="2736000" cy="1386382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158CCF62-2EF6-4696-9E9C-E092C74146DA}"/>
                </a:ext>
              </a:extLst>
            </p:cNvPr>
            <p:cNvSpPr/>
            <p:nvPr/>
          </p:nvSpPr>
          <p:spPr bwMode="gray">
            <a:xfrm>
              <a:off x="6294479" y="2158866"/>
              <a:ext cx="2736000" cy="4298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7271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lvl="0" algn="ctr" defTabSz="976313" fontAlgn="base">
                <a:defRPr/>
              </a:pPr>
              <a:r>
                <a:rPr lang="ja-JP" altLang="en-US" sz="1200" b="1" dirty="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Ｃ</a:t>
              </a:r>
              <a:endParaRPr lang="en-US" altLang="ja-JP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2AEE815C-F4D3-434F-8FCB-7F9E941E4347}"/>
                </a:ext>
              </a:extLst>
            </p:cNvPr>
            <p:cNvSpPr/>
            <p:nvPr/>
          </p:nvSpPr>
          <p:spPr bwMode="gray">
            <a:xfrm>
              <a:off x="6294479" y="2158868"/>
              <a:ext cx="2736000" cy="1386380"/>
            </a:xfrm>
            <a:prstGeom prst="rect">
              <a:avLst/>
            </a:prstGeom>
            <a:noFill/>
            <a:ln w="12700">
              <a:solidFill>
                <a:srgbClr val="7271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108000" rtlCol="0" anchor="t" anchorCtr="0">
              <a:noAutofit/>
            </a:bodyPr>
            <a:lstStyle/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 smtClean="0">
                <a:solidFill>
                  <a:schemeClr val="tx1"/>
                </a:solidFill>
                <a:latin typeface="+mn-ea"/>
              </a:endParaRP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>
                <a:solidFill>
                  <a:schemeClr val="tx1"/>
                </a:solidFill>
                <a:latin typeface="+mn-ea"/>
              </a:endParaRPr>
            </a:p>
            <a:p>
              <a:pPr algn="ctr" defTabSz="976313" fontAlgn="base">
                <a:spcAft>
                  <a:spcPts val="600"/>
                </a:spcAft>
                <a:defRPr/>
              </a:pPr>
              <a:r>
                <a:rPr kumimoji="1" lang="ja-JP" altLang="en-US" sz="9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役割や実施する業務等を</a:t>
              </a:r>
              <a:r>
                <a:rPr kumimoji="1" lang="ja-JP" altLang="en-US" sz="900" dirty="0" smtClean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</a:t>
              </a:r>
              <a:endParaRPr kumimoji="1" lang="ja-JP" altLang="en-US" sz="9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F78F210-1EE7-4F58-B1E0-4EB21FF34B99}"/>
              </a:ext>
            </a:extLst>
          </p:cNvPr>
          <p:cNvCxnSpPr/>
          <p:nvPr/>
        </p:nvCxnSpPr>
        <p:spPr bwMode="gray">
          <a:xfrm>
            <a:off x="936346" y="4849745"/>
            <a:ext cx="0" cy="664334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393186" y="5050115"/>
            <a:ext cx="1192571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F40E5C3-72FF-42EF-A355-AF5BC6F6AE98}"/>
              </a:ext>
            </a:extLst>
          </p:cNvPr>
          <p:cNvCxnSpPr>
            <a:stCxn id="47" idx="1"/>
          </p:cNvCxnSpPr>
          <p:nvPr/>
        </p:nvCxnSpPr>
        <p:spPr bwMode="gray">
          <a:xfrm flipH="1" flipV="1">
            <a:off x="2778569" y="4493622"/>
            <a:ext cx="686485" cy="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F78F210-1EE7-4F58-B1E0-4EB21FF34B99}"/>
              </a:ext>
            </a:extLst>
          </p:cNvPr>
          <p:cNvCxnSpPr/>
          <p:nvPr/>
        </p:nvCxnSpPr>
        <p:spPr bwMode="gray">
          <a:xfrm flipV="1">
            <a:off x="2272242" y="4797341"/>
            <a:ext cx="1" cy="71673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1657419" y="5053240"/>
            <a:ext cx="1192571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3666224-6A0C-4B8F-946E-0357DA0396C1}"/>
              </a:ext>
            </a:extLst>
          </p:cNvPr>
          <p:cNvGrpSpPr/>
          <p:nvPr/>
        </p:nvGrpSpPr>
        <p:grpSpPr bwMode="gray">
          <a:xfrm>
            <a:off x="3465054" y="4115033"/>
            <a:ext cx="2144213" cy="757179"/>
            <a:chOff x="4015865" y="4876574"/>
            <a:chExt cx="1890637" cy="1260001"/>
          </a:xfrm>
        </p:grpSpPr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2A1C6991-309E-4B18-A351-EAEE09986055}"/>
                </a:ext>
              </a:extLst>
            </p:cNvPr>
            <p:cNvSpPr/>
            <p:nvPr/>
          </p:nvSpPr>
          <p:spPr bwMode="gray">
            <a:xfrm>
              <a:off x="4015865" y="4876576"/>
              <a:ext cx="1890637" cy="1259999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 defTabSz="976313" fontAlgn="base">
                <a:defRPr/>
              </a:pPr>
              <a:endParaRPr kumimoji="1" lang="en-US" altLang="ja-JP" sz="900" dirty="0" smtClean="0">
                <a:solidFill>
                  <a:schemeClr val="bg1">
                    <a:lumMod val="75000"/>
                  </a:schemeClr>
                </a:solidFill>
                <a:latin typeface="+mn-ea"/>
              </a:endParaRPr>
            </a:p>
            <a:p>
              <a:pPr algn="ctr" defTabSz="976313" fontAlgn="base">
                <a:defRPr/>
              </a:pPr>
              <a:endParaRPr kumimoji="1" lang="en-US" altLang="ja-JP" sz="9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976313" fontAlgn="base">
                <a:defRPr/>
              </a:pPr>
              <a:r>
                <a:rPr kumimoji="1" lang="ja-JP" altLang="en-US" sz="900" dirty="0" smtClean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役割や実施する業務等を記載</a:t>
              </a:r>
              <a:endParaRPr kumimoji="1" lang="ja-JP" altLang="en-US" sz="9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398B7584-A351-4F86-9791-D66F0CBD7A41}"/>
                </a:ext>
              </a:extLst>
            </p:cNvPr>
            <p:cNvSpPr/>
            <p:nvPr/>
          </p:nvSpPr>
          <p:spPr bwMode="gray">
            <a:xfrm>
              <a:off x="4015865" y="4876574"/>
              <a:ext cx="1890637" cy="43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marL="0" marR="0" lvl="0" indent="0" algn="ctr" defTabSz="976313" rtl="0" eaLnBrk="1" fontAlgn="base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Ａ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27" name="コネクタ: カギ線 74">
            <a:extLst>
              <a:ext uri="{FF2B5EF4-FFF2-40B4-BE49-F238E27FC236}">
                <a16:creationId xmlns:a16="http://schemas.microsoft.com/office/drawing/2014/main" id="{57293C0D-4110-4C9C-9960-34B558FE7948}"/>
              </a:ext>
            </a:extLst>
          </p:cNvPr>
          <p:cNvCxnSpPr>
            <a:cxnSpLocks/>
            <a:stCxn id="50" idx="0"/>
            <a:endCxn id="47" idx="3"/>
          </p:cNvCxnSpPr>
          <p:nvPr/>
        </p:nvCxnSpPr>
        <p:spPr bwMode="gray">
          <a:xfrm rot="16200000" flipV="1">
            <a:off x="6446076" y="3656815"/>
            <a:ext cx="1118297" cy="2791914"/>
          </a:xfrm>
          <a:prstGeom prst="bentConnector2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3F40E5C3-72FF-42EF-A355-AF5BC6F6AE98}"/>
              </a:ext>
            </a:extLst>
          </p:cNvPr>
          <p:cNvCxnSpPr/>
          <p:nvPr/>
        </p:nvCxnSpPr>
        <p:spPr bwMode="gray">
          <a:xfrm flipV="1">
            <a:off x="4286317" y="4872212"/>
            <a:ext cx="0" cy="67966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2632562" y="4219617"/>
            <a:ext cx="1000752" cy="2137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3453060" y="5569912"/>
            <a:ext cx="2416940" cy="811839"/>
            <a:chOff x="3836322" y="5014950"/>
            <a:chExt cx="2763104" cy="1099831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2AEE815C-F4D3-434F-8FCB-7F9E941E4347}"/>
                </a:ext>
              </a:extLst>
            </p:cNvPr>
            <p:cNvSpPr/>
            <p:nvPr/>
          </p:nvSpPr>
          <p:spPr bwMode="gray">
            <a:xfrm>
              <a:off x="3836322" y="5025071"/>
              <a:ext cx="2763104" cy="1089710"/>
            </a:xfrm>
            <a:prstGeom prst="rect">
              <a:avLst/>
            </a:prstGeom>
            <a:noFill/>
            <a:ln w="12700">
              <a:solidFill>
                <a:srgbClr val="7271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108000" rtlCol="0" anchor="t" anchorCtr="0">
              <a:noAutofit/>
            </a:bodyPr>
            <a:lstStyle/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>
                <a:solidFill>
                  <a:schemeClr val="tx1"/>
                </a:solidFill>
                <a:latin typeface="+mn-ea"/>
              </a:endParaRP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 smtClean="0">
                <a:solidFill>
                  <a:schemeClr val="tx1"/>
                </a:solidFill>
                <a:latin typeface="+mn-ea"/>
              </a:endParaRPr>
            </a:p>
            <a:p>
              <a:pPr algn="ctr" defTabSz="976313" fontAlgn="base">
                <a:spcAft>
                  <a:spcPts val="600"/>
                </a:spcAft>
                <a:defRPr/>
              </a:pPr>
              <a:r>
                <a:rPr kumimoji="1" lang="ja-JP" altLang="en-US" sz="900" dirty="0" smtClean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</a:t>
              </a:r>
              <a:r>
                <a:rPr kumimoji="1" lang="ja-JP" altLang="en-US" sz="9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や実施する業務等を記載</a:t>
              </a: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 smtClean="0">
                <a:solidFill>
                  <a:schemeClr val="tx1"/>
                </a:solidFill>
                <a:latin typeface="+mn-ea"/>
              </a:endParaRP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>
                <a:solidFill>
                  <a:schemeClr val="tx1"/>
                </a:solidFill>
                <a:latin typeface="+mn-ea"/>
              </a:endParaRP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en-US" altLang="ja-JP" sz="900" dirty="0" smtClean="0">
                <a:solidFill>
                  <a:schemeClr val="tx1"/>
                </a:solidFill>
                <a:latin typeface="+mn-ea"/>
              </a:endParaRPr>
            </a:p>
            <a:p>
              <a:pPr lvl="0" algn="ctr" defTabSz="976313" fontAlgn="base">
                <a:spcAft>
                  <a:spcPts val="600"/>
                </a:spcAft>
                <a:defRPr/>
              </a:pPr>
              <a:endParaRPr lang="ja-JP" altLang="en-US" sz="9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158CCF62-2EF6-4696-9E9C-E092C74146DA}"/>
                </a:ext>
              </a:extLst>
            </p:cNvPr>
            <p:cNvSpPr/>
            <p:nvPr/>
          </p:nvSpPr>
          <p:spPr bwMode="gray">
            <a:xfrm>
              <a:off x="3836322" y="5014950"/>
              <a:ext cx="2763104" cy="3719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7271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lvl="0" algn="ctr" defTabSz="976313" fontAlgn="base">
                <a:defRPr/>
              </a:pPr>
              <a:r>
                <a:rPr lang="ja-JP" altLang="en-US" sz="1400" b="1" dirty="0" smtClean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Ｄ</a:t>
              </a:r>
              <a:endPara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74739" y="4130466"/>
            <a:ext cx="2291690" cy="666217"/>
            <a:chOff x="243870" y="2460472"/>
            <a:chExt cx="2764800" cy="1016194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795A2E97-1D02-405D-B4C0-ABBAC41B0284}"/>
                </a:ext>
              </a:extLst>
            </p:cNvPr>
            <p:cNvSpPr/>
            <p:nvPr/>
          </p:nvSpPr>
          <p:spPr bwMode="gray">
            <a:xfrm>
              <a:off x="243870" y="2460472"/>
              <a:ext cx="2764800" cy="1016194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0" rIns="72000" bIns="108000" rtlCol="0" anchor="b" anchorCtr="0">
              <a:noAutofit/>
            </a:bodyPr>
            <a:lstStyle/>
            <a:p>
              <a:pPr algn="ctr" defTabSz="976313" fontAlgn="base">
                <a:defRPr/>
              </a:pPr>
              <a:r>
                <a:rPr kumimoji="1" lang="ja-JP" altLang="en-US" sz="900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役割や実施する業務等を記載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65F6B664-1116-476C-A65A-FCD8D53282C6}"/>
                </a:ext>
              </a:extLst>
            </p:cNvPr>
            <p:cNvSpPr/>
            <p:nvPr/>
          </p:nvSpPr>
          <p:spPr bwMode="gray">
            <a:xfrm>
              <a:off x="245510" y="2465265"/>
              <a:ext cx="2751095" cy="34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marL="0" marR="0" lvl="0" indent="0" algn="ctr" defTabSz="976313" rtl="0" eaLnBrk="1" fontAlgn="base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Ｂ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F40E5C3-72FF-42EF-A355-AF5BC6F6AE98}"/>
              </a:ext>
            </a:extLst>
          </p:cNvPr>
          <p:cNvCxnSpPr/>
          <p:nvPr/>
        </p:nvCxnSpPr>
        <p:spPr bwMode="gray">
          <a:xfrm>
            <a:off x="2729817" y="4792358"/>
            <a:ext cx="699438" cy="721721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2604978" y="5053239"/>
            <a:ext cx="1192571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④○○○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6142240" y="4374314"/>
            <a:ext cx="971867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⑦○○○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3678762" y="5186130"/>
            <a:ext cx="1192571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⑤○○○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コネクタ: カギ線 74">
            <a:extLst>
              <a:ext uri="{FF2B5EF4-FFF2-40B4-BE49-F238E27FC236}">
                <a16:creationId xmlns:a16="http://schemas.microsoft.com/office/drawing/2014/main" id="{57293C0D-4110-4C9C-9960-34B558FE7948}"/>
              </a:ext>
            </a:extLst>
          </p:cNvPr>
          <p:cNvCxnSpPr>
            <a:cxnSpLocks/>
          </p:cNvCxnSpPr>
          <p:nvPr/>
        </p:nvCxnSpPr>
        <p:spPr bwMode="gray">
          <a:xfrm>
            <a:off x="4846244" y="4926535"/>
            <a:ext cx="1383517" cy="356355"/>
          </a:xfrm>
          <a:prstGeom prst="bentConnector3">
            <a:avLst>
              <a:gd name="adj1" fmla="val -586"/>
            </a:avLst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4937518" y="5177168"/>
            <a:ext cx="929021" cy="1873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⑥○○○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四角形吹き出し 38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30808" y="905426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52792" y="3779563"/>
            <a:ext cx="5027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（提案書様式６の記載内容を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コピー。変更点のみを赤字で記載）</a:t>
            </a:r>
            <a:endParaRPr lang="ja-JP" altLang="en-US" sz="1400" dirty="0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3F40E5C3-72FF-42EF-A355-AF5BC6F6AE98}"/>
              </a:ext>
            </a:extLst>
          </p:cNvPr>
          <p:cNvCxnSpPr>
            <a:stCxn id="50" idx="1"/>
          </p:cNvCxnSpPr>
          <p:nvPr/>
        </p:nvCxnSpPr>
        <p:spPr bwMode="gray">
          <a:xfrm flipH="1" flipV="1">
            <a:off x="5926139" y="5993229"/>
            <a:ext cx="1402935" cy="360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F84161C-989E-4DE2-8F27-50CF10F528B2}"/>
              </a:ext>
            </a:extLst>
          </p:cNvPr>
          <p:cNvSpPr txBox="1"/>
          <p:nvPr/>
        </p:nvSpPr>
        <p:spPr bwMode="gray">
          <a:xfrm>
            <a:off x="6180181" y="5884915"/>
            <a:ext cx="895983" cy="21119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76313" rtl="0" eaLnBrk="1" fontAlgn="ctr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⑧○○○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D3666224-6A0C-4B8F-946E-0357DA0396C1}"/>
              </a:ext>
            </a:extLst>
          </p:cNvPr>
          <p:cNvGrpSpPr/>
          <p:nvPr/>
        </p:nvGrpSpPr>
        <p:grpSpPr bwMode="gray">
          <a:xfrm>
            <a:off x="7329074" y="4130466"/>
            <a:ext cx="2144213" cy="757179"/>
            <a:chOff x="4015865" y="4876574"/>
            <a:chExt cx="1890637" cy="1260001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2A1C6991-309E-4B18-A351-EAEE09986055}"/>
                </a:ext>
              </a:extLst>
            </p:cNvPr>
            <p:cNvSpPr/>
            <p:nvPr/>
          </p:nvSpPr>
          <p:spPr bwMode="gray">
            <a:xfrm>
              <a:off x="4015865" y="4876576"/>
              <a:ext cx="1890637" cy="1259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 defTabSz="976313" fontAlgn="base">
                <a:defRPr/>
              </a:pPr>
              <a:endParaRPr kumimoji="1" lang="en-US" altLang="ja-JP" sz="900" dirty="0" smtClean="0">
                <a:solidFill>
                  <a:schemeClr val="bg1">
                    <a:lumMod val="75000"/>
                  </a:schemeClr>
                </a:solidFill>
                <a:latin typeface="+mn-ea"/>
              </a:endParaRPr>
            </a:p>
            <a:p>
              <a:pPr algn="ctr" defTabSz="976313" fontAlgn="base">
                <a:defRPr/>
              </a:pPr>
              <a:endParaRPr kumimoji="1" lang="en-US" altLang="ja-JP" sz="900" dirty="0" smtClean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976313" fontAlgn="base">
                <a:defRPr/>
              </a:pPr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役割や実施する業務等を記載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398B7584-A351-4F86-9791-D66F0CBD7A41}"/>
                </a:ext>
              </a:extLst>
            </p:cNvPr>
            <p:cNvSpPr/>
            <p:nvPr/>
          </p:nvSpPr>
          <p:spPr bwMode="gray">
            <a:xfrm>
              <a:off x="4015865" y="4876574"/>
              <a:ext cx="1890637" cy="43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marL="0" marR="0" lvl="0" indent="0" algn="ctr" defTabSz="976313" rtl="0" eaLnBrk="1" fontAlgn="base" latinLnBrk="0" hangingPunct="1"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F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7" name="四角形吹き出し 5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30808" y="3215585"/>
            <a:ext cx="3636160" cy="583169"/>
          </a:xfrm>
          <a:prstGeom prst="wedgeRectCallout">
            <a:avLst>
              <a:gd name="adj1" fmla="val -47831"/>
              <a:gd name="adj2" fmla="val 84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例えば、提案時にはなかった「</a:t>
            </a:r>
            <a:r>
              <a:rPr lang="en-US" altLang="ja-JP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」を追加した場合、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赤色で追記し、スライド欄外に理由を記載。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130808" y="4164378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を追加した理由を記載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四角形吹き出し 5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30808" y="5136472"/>
            <a:ext cx="3636160" cy="771495"/>
          </a:xfrm>
          <a:prstGeom prst="wedgeRectCallout">
            <a:avLst>
              <a:gd name="adj1" fmla="val -45037"/>
              <a:gd name="adj2" fmla="val 885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例えば、提案時にあった「</a:t>
            </a:r>
            <a:r>
              <a:rPr lang="en-US" altLang="ja-JP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」を削除した場合、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スライドから「</a:t>
            </a:r>
            <a:r>
              <a:rPr lang="en-US" altLang="ja-JP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」を削除し、スライド欄外に削除した事実とその理由を赤色で記載。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0130808" y="6248372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16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を削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除した理由を記載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205685" y="5417940"/>
            <a:ext cx="2423002" cy="1114274"/>
          </a:xfrm>
          <a:prstGeom prst="roundRect">
            <a:avLst/>
          </a:prstGeom>
          <a:solidFill>
            <a:srgbClr val="FFFFFF">
              <a:alpha val="21961"/>
            </a:srgb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図から削除する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9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3"/>
          <p:cNvSpPr txBox="1">
            <a:spLocks/>
          </p:cNvSpPr>
          <p:nvPr/>
        </p:nvSpPr>
        <p:spPr bwMode="auto">
          <a:xfrm>
            <a:off x="3" y="72091"/>
            <a:ext cx="8753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78908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57816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36724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15631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/>
            <a:r>
              <a:rPr lang="ja-JP" altLang="en-US" sz="18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lang="ja-JP" altLang="en-US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の説明資料</a:t>
            </a:r>
            <a: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6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ja-JP" altLang="en-US" sz="1600" kern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43" y="805170"/>
            <a:ext cx="9760313" cy="5891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現状の課題認識</a:t>
            </a: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＞</a:t>
            </a:r>
            <a:endParaRPr kumimoji="1" lang="en-US" altLang="ja-JP" sz="1400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（提案書様式６の記載内容を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コピー。変更点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＜課題を踏まえた事業の目的＞</a:t>
            </a: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997" y="690278"/>
            <a:ext cx="2039182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取組の詳細①</a:t>
            </a:r>
            <a:endParaRPr lang="ja-JP" altLang="en-US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56934" y="922119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156934" y="2170578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吹き出し 10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56934" y="3917405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156934" y="5165864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0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3"/>
          <p:cNvSpPr txBox="1">
            <a:spLocks/>
          </p:cNvSpPr>
          <p:nvPr/>
        </p:nvSpPr>
        <p:spPr bwMode="auto">
          <a:xfrm>
            <a:off x="3" y="62566"/>
            <a:ext cx="8753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78908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57816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36724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15631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/>
            <a:r>
              <a:rPr lang="ja-JP" altLang="en-US" sz="18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lang="ja-JP" altLang="en-US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の説明資料</a:t>
            </a:r>
            <a: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6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ja-JP" altLang="en-US" sz="1600" kern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4658" y="799334"/>
            <a:ext cx="9760313" cy="5891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5426" y="688695"/>
            <a:ext cx="2039182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取組の詳細②</a:t>
            </a:r>
            <a:endParaRPr lang="ja-JP" altLang="en-US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84343" y="785031"/>
            <a:ext cx="779509" cy="61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37611">
              <a:defRPr/>
            </a:pPr>
            <a:endParaRPr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245425" y="1282700"/>
            <a:ext cx="9441499" cy="1819556"/>
            <a:chOff x="630139" y="1241872"/>
            <a:chExt cx="8640048" cy="432048"/>
          </a:xfrm>
        </p:grpSpPr>
        <p:sp>
          <p:nvSpPr>
            <p:cNvPr id="134" name="正方形/長方形 133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仕組みの仕様</a:t>
              </a: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870613" y="1241872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defTabSz="914400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（提案書様式６の記載内容をコピー。変更点のみを赤字で記載）</a:t>
              </a:r>
              <a:endParaRPr lang="ja-JP" altLang="en-US" sz="1600" dirty="0">
                <a:solidFill>
                  <a:schemeClr val="tx1"/>
                </a:solidFill>
              </a:endParaRPr>
            </a:p>
            <a:p>
              <a:pPr defTabSz="914400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○○○○○○○○○○○○○○○○○○○○○○○○○○○○○○○○○○○○○○○○○○○○○○○○○○○○○○○○○○○</a:t>
              </a:r>
              <a:r>
                <a:rPr kumimoji="1" lang="ja-JP" altLang="en-US" sz="16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○○○○○○○○○○○○○○○○○○○○○○○○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○○○○○○○○○○○○○○○○○○○○○○○○○○○○○○</a:t>
              </a:r>
              <a:endPara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245426" y="3125495"/>
            <a:ext cx="9441498" cy="676776"/>
            <a:chOff x="630139" y="1241920"/>
            <a:chExt cx="8640048" cy="440454"/>
          </a:xfrm>
        </p:grpSpPr>
        <p:sp>
          <p:nvSpPr>
            <p:cNvPr id="140" name="正方形/長方形 139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対象顧客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1870613" y="1250374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fontAlgn="ctr"/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○○○○</a:t>
              </a:r>
              <a:endPara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2" name="グループ化 141"/>
          <p:cNvGrpSpPr/>
          <p:nvPr/>
        </p:nvGrpSpPr>
        <p:grpSpPr>
          <a:xfrm>
            <a:off x="245426" y="3819972"/>
            <a:ext cx="9441498" cy="691423"/>
            <a:chOff x="630139" y="1241872"/>
            <a:chExt cx="8640048" cy="432048"/>
          </a:xfrm>
        </p:grpSpPr>
        <p:sp>
          <p:nvSpPr>
            <p:cNvPr id="143" name="正方形/長方形 142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顧客ニーズ</a:t>
              </a:r>
              <a:endPara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4" name="正方形/長方形 143"/>
            <p:cNvSpPr/>
            <p:nvPr/>
          </p:nvSpPr>
          <p:spPr>
            <a:xfrm>
              <a:off x="1870613" y="1241872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fontAlgn="ctr"/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○○○○</a:t>
              </a:r>
              <a:endPara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245426" y="4534484"/>
            <a:ext cx="9441498" cy="685723"/>
            <a:chOff x="630139" y="1241872"/>
            <a:chExt cx="8640048" cy="432048"/>
          </a:xfrm>
        </p:grpSpPr>
        <p:sp>
          <p:nvSpPr>
            <p:cNvPr id="146" name="正方形/長方形 145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販売チャネル</a:t>
              </a:r>
            </a:p>
          </p:txBody>
        </p:sp>
        <p:sp>
          <p:nvSpPr>
            <p:cNvPr id="147" name="正方形/長方形 146"/>
            <p:cNvSpPr/>
            <p:nvPr/>
          </p:nvSpPr>
          <p:spPr>
            <a:xfrm>
              <a:off x="1870613" y="1241872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fontAlgn="ctr"/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○○○○</a:t>
              </a:r>
              <a:endPara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244540" y="5885038"/>
            <a:ext cx="9441498" cy="676383"/>
            <a:chOff x="630139" y="1241872"/>
            <a:chExt cx="8640048" cy="432048"/>
          </a:xfrm>
        </p:grpSpPr>
        <p:sp>
          <p:nvSpPr>
            <p:cNvPr id="149" name="正方形/長方形 148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価格</a:t>
              </a: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1870613" y="1241872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fontAlgn="ctr"/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○○○○</a:t>
              </a:r>
              <a:endPara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245426" y="5258384"/>
            <a:ext cx="9441498" cy="609379"/>
            <a:chOff x="630139" y="1241872"/>
            <a:chExt cx="8640048" cy="432048"/>
          </a:xfrm>
        </p:grpSpPr>
        <p:sp>
          <p:nvSpPr>
            <p:cNvPr id="152" name="正方形/長方形 151"/>
            <p:cNvSpPr/>
            <p:nvPr/>
          </p:nvSpPr>
          <p:spPr>
            <a:xfrm>
              <a:off x="630139" y="1241920"/>
              <a:ext cx="1240474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ctr"/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販売時期</a:t>
              </a: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1870613" y="1241872"/>
              <a:ext cx="7399574" cy="43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0" rIns="144000" bIns="0" rtlCol="0" anchor="ctr"/>
            <a:lstStyle/>
            <a:p>
              <a:pPr fontAlgn="ctr"/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○○○○</a:t>
              </a:r>
              <a:endPara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5" name="四角形吹き出し 2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43871" y="1178560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143871" y="2427019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1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3"/>
          <p:cNvSpPr txBox="1">
            <a:spLocks/>
          </p:cNvSpPr>
          <p:nvPr/>
        </p:nvSpPr>
        <p:spPr bwMode="auto">
          <a:xfrm>
            <a:off x="3" y="72091"/>
            <a:ext cx="8753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78908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57816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36724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15631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/>
            <a:r>
              <a:rPr lang="ja-JP" altLang="en-US" sz="18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lang="ja-JP" altLang="en-US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の説明資料</a:t>
            </a:r>
            <a: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6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ja-JP" altLang="en-US" sz="1600" kern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372" y="804615"/>
            <a:ext cx="9760313" cy="5891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住宅の維持保全・性能の向上＞</a:t>
            </a: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＜住宅の資産価値の適正評価＞</a:t>
            </a: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5426" y="688695"/>
            <a:ext cx="2039182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取組の詳細③</a:t>
            </a:r>
            <a:endParaRPr lang="ja-JP" altLang="en-US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sp>
        <p:nvSpPr>
          <p:cNvPr id="5" name="四角形吹き出し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56934" y="486228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156934" y="1734687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0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3"/>
          <p:cNvSpPr txBox="1">
            <a:spLocks/>
          </p:cNvSpPr>
          <p:nvPr/>
        </p:nvSpPr>
        <p:spPr bwMode="auto">
          <a:xfrm>
            <a:off x="3" y="72091"/>
            <a:ext cx="8753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78908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57816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36724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15631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/>
            <a:r>
              <a:rPr lang="ja-JP" altLang="en-US" sz="18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lang="ja-JP" altLang="en-US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の説明資料</a:t>
            </a:r>
            <a: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6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ja-JP" altLang="en-US" sz="1600" kern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3435" y="804615"/>
            <a:ext cx="9760313" cy="5891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金融・流通商品開発＞</a:t>
            </a:r>
            <a:endParaRPr kumimoji="1"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＜既存の商品・サービスとの差別化</a:t>
            </a: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＞</a:t>
            </a:r>
            <a:endParaRPr kumimoji="1" lang="en-US" altLang="ja-JP" sz="1400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5426" y="688695"/>
            <a:ext cx="2039182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取組の詳細④</a:t>
            </a:r>
            <a:endParaRPr lang="ja-JP" altLang="en-US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sp>
        <p:nvSpPr>
          <p:cNvPr id="5" name="四角形吹き出し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56934" y="486228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156934" y="1734687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0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65844" y="870959"/>
            <a:ext cx="9760312" cy="5941319"/>
          </a:xfrm>
          <a:prstGeom prst="roundRect">
            <a:avLst>
              <a:gd name="adj" fmla="val 580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＜定量的な効果（見込み）＞</a:t>
            </a:r>
            <a:endParaRPr kumimoji="1" lang="en-US" altLang="ja-JP" sz="1400" dirty="0" smtClean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＜市場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への普及等の</a:t>
            </a: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見込み</a:t>
            </a:r>
            <a:r>
              <a:rPr kumimoji="1" lang="ja-JP" altLang="en-US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＞</a:t>
            </a: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＜事業計画と実現可能性＞</a:t>
            </a:r>
            <a:endParaRPr kumimoji="1" lang="ja-JP" altLang="en-US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提案書様式６の記載内容をコピー。変更点のみを赤字で記載）</a:t>
            </a:r>
            <a:endParaRPr lang="ja-JP" altLang="en-US" sz="1400" dirty="0">
              <a:solidFill>
                <a:schemeClr val="tx1"/>
              </a:solidFill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 smtClean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 smtClean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 smtClean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 smtClean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3" y="72091"/>
            <a:ext cx="8753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78908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57816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436724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915631" algn="l" rtl="0" fontAlgn="base">
              <a:spcBef>
                <a:spcPct val="0"/>
              </a:spcBef>
              <a:spcAft>
                <a:spcPct val="0"/>
              </a:spcAft>
              <a:defRPr kumimoji="1" sz="29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defTabSz="914400"/>
            <a:r>
              <a:rPr lang="ja-JP" altLang="en-US" sz="18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（取組名称）</a:t>
            </a:r>
            <a:r>
              <a:rPr lang="ja-JP" altLang="en-US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の説明資料</a:t>
            </a:r>
            <a: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kern="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600" kern="0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lang="ja-JP" altLang="en-US" sz="1600" kern="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658" y="799334"/>
            <a:ext cx="9760313" cy="5891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 smtClean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4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dirty="0">
              <a:solidFill>
                <a:prstClr val="white">
                  <a:lumMod val="7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5426" y="688695"/>
            <a:ext cx="2039182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hangingPunct="0">
              <a:defRPr/>
            </a:pPr>
            <a:r>
              <a:rPr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取組の詳細⑤</a:t>
            </a:r>
            <a:endParaRPr lang="ja-JP" altLang="en-US" sz="14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sp>
        <p:nvSpPr>
          <p:cNvPr id="6" name="四角形吹き出し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SpPr/>
          <p:nvPr/>
        </p:nvSpPr>
        <p:spPr>
          <a:xfrm>
            <a:off x="10156934" y="486228"/>
            <a:ext cx="3636160" cy="861261"/>
          </a:xfrm>
          <a:prstGeom prst="wedgeRectCallout">
            <a:avLst>
              <a:gd name="adj1" fmla="val -45735"/>
              <a:gd name="adj2" fmla="val 794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基本的には提案書様式６と同内容としてください。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提案時の内容から変更があった部分についてのみ</a:t>
            </a:r>
            <a:endParaRPr lang="en-US" altLang="ja-JP" sz="14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記載し、スライド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欄外に理由を記載。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156934" y="1734687"/>
            <a:ext cx="3636160" cy="4211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修正した理由を記載</a:t>
            </a:r>
            <a:endParaRPr kumimoji="1"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1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10027</TotalTime>
  <Words>2770</Words>
  <Application>Microsoft Office PowerPoint</Application>
  <PresentationFormat>A4 210 x 297 mm</PresentationFormat>
  <Paragraphs>238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HGP創英角ｺﾞｼｯｸUB</vt:lpstr>
      <vt:lpstr>HGMaruGothicMPRO</vt:lpstr>
      <vt:lpstr>Meiryo UI</vt:lpstr>
      <vt:lpstr>ＭＳ Ｐゴシック</vt:lpstr>
      <vt:lpstr>メイリオ</vt:lpstr>
      <vt:lpstr>游ゴシック</vt:lpstr>
      <vt:lpstr>Arial</vt:lpstr>
      <vt:lpstr>8_標準デザイン</vt:lpstr>
      <vt:lpstr>9_標準デザイン</vt:lpstr>
      <vt:lpstr>PowerPoint プレゼンテーション</vt:lpstr>
      <vt:lpstr>（取組名称）の概要 　　　　　　　　　　　　　　　　　　　　　　　　　　　　　　　　　　　　　　　　　　　　○○○○○○協議会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加賀田茂史</dc:creator>
  <cp:lastModifiedBy>瑕疵室</cp:lastModifiedBy>
  <cp:revision>648</cp:revision>
  <cp:lastPrinted>2020-10-07T08:55:43Z</cp:lastPrinted>
  <dcterms:created xsi:type="dcterms:W3CDTF">2020-05-10T05:40:16Z</dcterms:created>
  <dcterms:modified xsi:type="dcterms:W3CDTF">2022-06-30T11:27:21Z</dcterms:modified>
</cp:coreProperties>
</file>